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C52020-6771-4295-AB41-BE7F8B9EA459}" type="datetimeFigureOut">
              <a:rPr lang="en-US" smtClean="0"/>
              <a:pPr/>
              <a:t>7/11/2009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ED8C2C-C4F1-47B6-9E30-9F076ADFBE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agut" pitchFamily="2" charset="-78"/>
              </a:rPr>
              <a:t>مدیریت مالی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agut" pitchFamily="2" charset="-78"/>
            </a:endParaRPr>
          </a:p>
        </p:txBody>
      </p:sp>
      <p:pic>
        <p:nvPicPr>
          <p:cNvPr id="1031" name="Picture 7" descr="C:\Program Files\Microsoft Office\MEDIA\CAGCAT10\j022202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2895600"/>
            <a:ext cx="1029791" cy="1033462"/>
          </a:xfrm>
          <a:prstGeom prst="rect">
            <a:avLst/>
          </a:prstGeom>
          <a:noFill/>
        </p:spPr>
      </p:pic>
      <p:pic>
        <p:nvPicPr>
          <p:cNvPr id="8" name="Picture 6" descr="8268~12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84240" y="2590800"/>
            <a:ext cx="3007360" cy="4114800"/>
          </a:xfrm>
          <a:prstGeom prst="rect">
            <a:avLst/>
          </a:prstGeom>
          <a:noFill/>
        </p:spPr>
      </p:pic>
      <p:pic>
        <p:nvPicPr>
          <p:cNvPr id="9" name="Picture 4" descr="BC00~6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7800" y="2578100"/>
            <a:ext cx="3169920" cy="4114800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2800" y="4368800"/>
            <a:ext cx="2649524" cy="200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نمونه کاربردی 1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9255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Yekan" pitchFamily="2" charset="-78"/>
              </a:rPr>
              <a:t>شرکتی قصد دارد در یک پروژه تولیدی سرمایه گذاری نماید. نحوه سرمایه گذاری به این ترتیب است که شرکت باید مبلغ 300,000 واحد پولی سرمایه گذاری نموده و بعد از 5 سال، مبلغ 500,000 واحد پولی دریافت می نماید. اگر نرخ جذاب برای این شرکت 10% باشد، آیا این سرمایه گذاری توجیه دارد؟</a:t>
            </a:r>
          </a:p>
          <a:p>
            <a:pPr algn="just" rtl="1">
              <a:lnSpc>
                <a:spcPct val="150000"/>
              </a:lnSpc>
              <a:buNone/>
            </a:pPr>
            <a:endParaRPr lang="fa-IR" dirty="0" smtClean="0">
              <a:cs typeface="B Yekan" pitchFamily="2" charset="-78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302000" y="4724400"/>
            <a:ext cx="3937000" cy="1600200"/>
            <a:chOff x="1905000" y="4876800"/>
            <a:chExt cx="3937000" cy="1600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81200" y="5867400"/>
              <a:ext cx="3797300" cy="15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1662101" y="6170601"/>
              <a:ext cx="609600" cy="31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5282407" y="5372100"/>
              <a:ext cx="991393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676724" y="58666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448448" y="58666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4220172" y="58666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4991894" y="58666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flipH="1">
              <a:off x="1905000" y="5879068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0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59436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1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52800" y="59436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2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14800" y="59436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3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27600" y="59055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4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13400" y="58801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5</a:t>
              </a:r>
              <a:endParaRPr lang="en-US" dirty="0">
                <a:cs typeface="B Yekan" pitchFamily="2" charset="-78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162800" y="4572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C00000"/>
                </a:solidFill>
                <a:cs typeface="B Yekan" pitchFamily="2" charset="-78"/>
              </a:rPr>
              <a:t>فرآیند مالی: </a:t>
            </a:r>
            <a:endParaRPr lang="en-US" b="1" dirty="0">
              <a:solidFill>
                <a:srgbClr val="C00000"/>
              </a:solidFill>
              <a:cs typeface="B Yekan" pitchFamily="2" charset="-78"/>
            </a:endParaRPr>
          </a:p>
        </p:txBody>
      </p:sp>
      <p:pic>
        <p:nvPicPr>
          <p:cNvPr id="23" name="Picture 4" descr="j03826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191000"/>
            <a:ext cx="1554480" cy="2176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نمونه کاربردی 2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34975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شرکتی که حداقل نرخ جذاب آن 7% است، برای این طرح باید تصمیم بگیرد؛ از سال آینده، همه ساله و به مدت 15 سال باید مبلغ 50,000 واحد پولی در این طرح سرمایه گذاری کند و در پایان این دوره مبلغ 1,000,000 واحد پولی دریافت نماید. تصمیم شرکت چیست؟</a:t>
            </a:r>
          </a:p>
          <a:p>
            <a:pPr algn="just" rtl="1">
              <a:lnSpc>
                <a:spcPct val="150000"/>
              </a:lnSpc>
              <a:buNone/>
            </a:pPr>
            <a:endParaRPr lang="fa-IR" dirty="0" smtClean="0">
              <a:cs typeface="B Yekan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86600" y="5181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C00000"/>
                </a:solidFill>
                <a:cs typeface="B Yekan" pitchFamily="2" charset="-78"/>
              </a:rPr>
              <a:t>فرآیند مالی: </a:t>
            </a:r>
            <a:endParaRPr lang="en-US" b="1" dirty="0">
              <a:solidFill>
                <a:srgbClr val="C00000"/>
              </a:solidFill>
              <a:cs typeface="B Yekan" pitchFamily="2" charset="-78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1905000" y="4724400"/>
            <a:ext cx="5029200" cy="1981200"/>
            <a:chOff x="1905000" y="4724400"/>
            <a:chExt cx="5029200" cy="1981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81200" y="6019800"/>
              <a:ext cx="4724400" cy="197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2558721" y="6201081"/>
              <a:ext cx="365760" cy="31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6057107" y="5372099"/>
              <a:ext cx="1296194" cy="7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676724" y="60190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443067" y="60190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4220172" y="60190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flipH="1">
              <a:off x="1905000" y="6031468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0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90800" y="63246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1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52800" y="63246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2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14800" y="6324600"/>
              <a:ext cx="228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3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89600" y="6324600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14</a:t>
              </a:r>
              <a:endParaRPr lang="en-US" dirty="0">
                <a:cs typeface="B Yekan" pitchFamily="2" charset="-7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451600" y="6336268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dirty="0" smtClean="0">
                  <a:cs typeface="B Yekan" pitchFamily="2" charset="-78"/>
                </a:rPr>
                <a:t>15</a:t>
              </a:r>
              <a:endParaRPr lang="en-US" dirty="0">
                <a:cs typeface="B Yekan" pitchFamily="2" charset="-78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rot="5400000">
              <a:off x="3337192" y="6201082"/>
              <a:ext cx="365760" cy="31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4111318" y="6201082"/>
              <a:ext cx="365760" cy="31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5866606" y="6019006"/>
              <a:ext cx="152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rot="5400000">
              <a:off x="5757752" y="6201082"/>
              <a:ext cx="365760" cy="31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5400000">
              <a:off x="6524318" y="6201082"/>
              <a:ext cx="365760" cy="31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0800000">
              <a:off x="4673600" y="6005511"/>
              <a:ext cx="762000" cy="1588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2590800"/>
            <a:ext cx="7845426" cy="3048000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Yekan" pitchFamily="2" charset="-78"/>
              </a:rPr>
              <a:t>مدیریت مالی یا حسابداری باید سه تصمیم اتخاذ کند:</a:t>
            </a:r>
          </a:p>
          <a:p>
            <a:pPr algn="r" rtl="1">
              <a:lnSpc>
                <a:spcPct val="150000"/>
              </a:lnSpc>
            </a:pPr>
            <a:endParaRPr lang="fa-IR" sz="2400" dirty="0" smtClean="0">
              <a:cs typeface="B Yeka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1800" dirty="0" smtClean="0">
                <a:solidFill>
                  <a:srgbClr val="C00000"/>
                </a:solidFill>
                <a:cs typeface="B Yekan" pitchFamily="2" charset="-78"/>
              </a:rPr>
              <a:t>1. تصمیم گیری در مورد سرمایه گذاری</a:t>
            </a:r>
          </a:p>
          <a:p>
            <a:pPr algn="r" rtl="1">
              <a:lnSpc>
                <a:spcPct val="150000"/>
              </a:lnSpc>
            </a:pPr>
            <a:r>
              <a:rPr lang="fa-IR" sz="1800" dirty="0" smtClean="0">
                <a:solidFill>
                  <a:srgbClr val="C00000"/>
                </a:solidFill>
                <a:cs typeface="B Yekan" pitchFamily="2" charset="-78"/>
              </a:rPr>
              <a:t>2. تصمیم گیری در مورد تأمین مالی</a:t>
            </a:r>
          </a:p>
          <a:p>
            <a:pPr algn="r" rtl="1">
              <a:lnSpc>
                <a:spcPct val="150000"/>
              </a:lnSpc>
            </a:pPr>
            <a:r>
              <a:rPr lang="fa-IR" sz="1800" dirty="0" smtClean="0">
                <a:solidFill>
                  <a:srgbClr val="C00000"/>
                </a:solidFill>
                <a:cs typeface="B Yekan" pitchFamily="2" charset="-78"/>
              </a:rPr>
              <a:t>3. تصمیم گیری در مورد تقسیم سود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agut" pitchFamily="2" charset="-78"/>
              </a:rPr>
              <a:t>وظایف مدیریت مالی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agut" pitchFamily="2" charset="-78"/>
            </a:endParaRPr>
          </a:p>
        </p:txBody>
      </p:sp>
      <p:pic>
        <p:nvPicPr>
          <p:cNvPr id="4" name="Picture 6" descr="BC56~79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4" y="3259455"/>
            <a:ext cx="2731389" cy="3446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agut" pitchFamily="2" charset="-78"/>
              </a:rPr>
              <a:t>تصمیم گیری در مورد سرمایه گذاری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None/>
            </a:pPr>
            <a:r>
              <a:rPr lang="fa-IR" dirty="0" smtClean="0">
                <a:cs typeface="B Yekan" pitchFamily="2" charset="-78"/>
              </a:rPr>
              <a:t>به این تصمیم، </a:t>
            </a:r>
            <a:r>
              <a:rPr lang="fa-I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Yekan" pitchFamily="2" charset="-78"/>
              </a:rPr>
              <a:t>بودجه بندی سرمایه ای </a:t>
            </a:r>
            <a:r>
              <a:rPr lang="fa-IR" dirty="0" smtClean="0">
                <a:cs typeface="B Yekan" pitchFamily="2" charset="-78"/>
              </a:rPr>
              <a:t>هم می گویند</a:t>
            </a:r>
          </a:p>
          <a:p>
            <a:pPr algn="r" rtl="1">
              <a:lnSpc>
                <a:spcPct val="150000"/>
              </a:lnSpc>
            </a:pPr>
            <a:endParaRPr lang="fa-IR" sz="1400" dirty="0" smtClean="0">
              <a:cs typeface="B Yeka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سرمایه و منابع مالی را به چه طرحهایی باید اختصاص داد؟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سرمایه های سازمان را </a:t>
            </a:r>
            <a:r>
              <a:rPr lang="fa-IR" dirty="0" smtClean="0">
                <a:cs typeface="B Yekan" pitchFamily="2" charset="-78"/>
              </a:rPr>
              <a:t>برای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>
                <a:cs typeface="B Yekan" pitchFamily="2" charset="-78"/>
              </a:rPr>
              <a:t>    توسعه </a:t>
            </a:r>
            <a:r>
              <a:rPr lang="fa-IR" dirty="0" smtClean="0">
                <a:cs typeface="B Yekan" pitchFamily="2" charset="-78"/>
              </a:rPr>
              <a:t>کدام محصول خرج کنیم؟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چه پروژه هایی اقتصادی </a:t>
            </a:r>
            <a:r>
              <a:rPr lang="fa-IR" dirty="0" smtClean="0">
                <a:cs typeface="B Yekan" pitchFamily="2" charset="-78"/>
              </a:rPr>
              <a:t>هستند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>
                <a:cs typeface="B Yekan" pitchFamily="2" charset="-78"/>
              </a:rPr>
              <a:t>   و </a:t>
            </a:r>
            <a:r>
              <a:rPr lang="fa-IR" dirty="0" smtClean="0">
                <a:cs typeface="B Yekan" pitchFamily="2" charset="-78"/>
              </a:rPr>
              <a:t>توجیه مالی دارند؟</a:t>
            </a:r>
          </a:p>
          <a:p>
            <a:pPr algn="r" rtl="1"/>
            <a:endParaRPr lang="en-US" dirty="0"/>
          </a:p>
        </p:txBody>
      </p:sp>
      <p:pic>
        <p:nvPicPr>
          <p:cNvPr id="4" name="Picture 8" descr="8800~1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0" y="3885438"/>
            <a:ext cx="4183380" cy="2804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تصمیم گیری در مورد تأمین مالی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سازمان، از چه طریقی منابع مالی خود را تأمین کند؟</a:t>
            </a:r>
          </a:p>
          <a:p>
            <a:pPr algn="r" rtl="1">
              <a:lnSpc>
                <a:spcPct val="150000"/>
              </a:lnSpc>
            </a:pPr>
            <a:endParaRPr lang="fa-IR" dirty="0" smtClean="0">
              <a:cs typeface="B Yeka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فروش سهام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فروش اوراق قرضه (اوراق مشارکت)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وام بانکی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مشارکت مالی</a:t>
            </a:r>
            <a:endParaRPr lang="en-US" dirty="0">
              <a:cs typeface="B Yekan" pitchFamily="2" charset="-78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30130"/>
            <a:ext cx="3016000" cy="447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تصمیم گیری در مورد تصمیم سود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سازمان، با سود دریافتی چه کار کند؟</a:t>
            </a:r>
          </a:p>
          <a:p>
            <a:pPr algn="r" rtl="1">
              <a:lnSpc>
                <a:spcPct val="150000"/>
              </a:lnSpc>
            </a:pPr>
            <a:endParaRPr lang="fa-IR" dirty="0" smtClean="0">
              <a:cs typeface="B Yekan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dirty="0" smtClean="0">
              <a:cs typeface="B Yeka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در سازمان ذخیره نماید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بین سهامداران توزیع نماید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در طرحهای جدید سرمایه گذاری نماید</a:t>
            </a:r>
          </a:p>
          <a:p>
            <a:pPr algn="r" rtl="1">
              <a:lnSpc>
                <a:spcPct val="150000"/>
              </a:lnSpc>
            </a:pPr>
            <a:endParaRPr lang="en-US" dirty="0">
              <a:cs typeface="B Yekan" pitchFamily="2" charset="-78"/>
            </a:endParaRPr>
          </a:p>
        </p:txBody>
      </p:sp>
      <p:pic>
        <p:nvPicPr>
          <p:cNvPr id="4" name="Picture 4" descr="8269~1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462" y="2209800"/>
            <a:ext cx="4249738" cy="2957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اصول پایه در ارزیابی اقتصادی طرحها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بهره: هزینه استفاده از سرمایه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ارزش زمانی پول: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جزیره منهتن در سال 1626 به مبلغ 24 دلار از سرخپوستان خریداری شد.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اگر مبلغ 24 دلار با نرخ 6% درسال سرمایه گذاری (پس انداز) می شد، در سال 1976 به 17,268,876,484دلار می رسید.</a:t>
            </a:r>
          </a:p>
          <a:p>
            <a:pPr algn="r" rtl="1">
              <a:lnSpc>
                <a:spcPct val="150000"/>
              </a:lnSpc>
              <a:buNone/>
            </a:pP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جدول سرمایه گذاری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27063" indent="0" algn="r" rtl="1">
              <a:buNone/>
            </a:pPr>
            <a:r>
              <a:rPr lang="fa-IR" u="sng" dirty="0" smtClean="0">
                <a:solidFill>
                  <a:srgbClr val="FF0000"/>
                </a:solidFill>
                <a:cs typeface="B Yekan" pitchFamily="2" charset="-78"/>
              </a:rPr>
              <a:t>ارزش 24 دلار سرمایه اولیه</a:t>
            </a:r>
            <a:r>
              <a:rPr lang="fa-IR" dirty="0" smtClean="0">
                <a:cs typeface="B Yekan" pitchFamily="2" charset="-78"/>
              </a:rPr>
              <a:t>			 </a:t>
            </a:r>
            <a:r>
              <a:rPr lang="fa-IR" u="sng" dirty="0" smtClean="0">
                <a:solidFill>
                  <a:srgbClr val="FF0000"/>
                </a:solidFill>
                <a:cs typeface="B Yekan" pitchFamily="2" charset="-78"/>
              </a:rPr>
              <a:t> سال 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24						1626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442/08						1676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8143/24					1726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149999/92					1776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2763021/76					1826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50895285/76				1876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937499015/11				1926</a:t>
            </a:r>
          </a:p>
          <a:p>
            <a:pPr marL="627063" indent="0" algn="r" rtl="1">
              <a:buNone/>
            </a:pPr>
            <a:r>
              <a:rPr lang="fa-IR" dirty="0" smtClean="0">
                <a:cs typeface="B Yekan" pitchFamily="2" charset="-78"/>
              </a:rPr>
              <a:t>17268876484/38				1976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نرخ بازگشت سرمایه(</a:t>
            </a:r>
            <a:r>
              <a:rPr lang="en-US" sz="2800" b="1" dirty="0" smtClean="0">
                <a:cs typeface="B Yagut" pitchFamily="2" charset="-78"/>
              </a:rPr>
              <a:t>Rate Of Return</a:t>
            </a:r>
            <a:r>
              <a:rPr lang="fa-IR" sz="3600" b="1" dirty="0" smtClean="0">
                <a:cs typeface="B Yagut" pitchFamily="2" charset="-78"/>
              </a:rPr>
              <a:t>)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یک سرمایه گذاری زمانی می تواند سودده تلقی شود که سرمایه گذاران انتظار دریافت اصل و فرع بیشتری داشته باشند، به عبارت دیگر، انتظار دریافت نرخ بازگشت سرمایه مناسب باشند.</a:t>
            </a:r>
          </a:p>
          <a:p>
            <a:pPr algn="just" rtl="1">
              <a:lnSpc>
                <a:spcPct val="150000"/>
              </a:lnSpc>
            </a:pPr>
            <a:endParaRPr lang="fa-IR" dirty="0" smtClean="0">
              <a:cs typeface="B Yekan" pitchFamily="2" charset="-78"/>
            </a:endParaRPr>
          </a:p>
          <a:p>
            <a:pPr rtl="1">
              <a:lnSpc>
                <a:spcPct val="150000"/>
              </a:lnSpc>
              <a:buNone/>
            </a:pPr>
            <a:r>
              <a:rPr lang="fa-IR" dirty="0" smtClean="0">
                <a:cs typeface="B Yekan" pitchFamily="2" charset="-78"/>
              </a:rPr>
              <a:t>سرمایه اولیه-اصل و فرع دریافتی= سود</a:t>
            </a:r>
          </a:p>
          <a:p>
            <a:pPr rtl="1">
              <a:lnSpc>
                <a:spcPct val="150000"/>
              </a:lnSpc>
              <a:buNone/>
            </a:pPr>
            <a:r>
              <a:rPr lang="fa-IR" dirty="0" smtClean="0">
                <a:cs typeface="B Yekan" pitchFamily="2" charset="-78"/>
              </a:rPr>
              <a:t>سرمایه اولیه/سود</a:t>
            </a:r>
            <a:r>
              <a:rPr lang="en-US" dirty="0" smtClean="0">
                <a:cs typeface="B Yekan" pitchFamily="2" charset="-78"/>
              </a:rPr>
              <a:t>ROR= 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 smtClean="0">
                <a:cs typeface="B Yagut" pitchFamily="2" charset="-78"/>
              </a:rPr>
              <a:t>حداقل نرخ جذاب (</a:t>
            </a:r>
            <a:r>
              <a:rPr lang="en-US" sz="2800" b="1" dirty="0" smtClean="0">
                <a:cs typeface="B Yagut" pitchFamily="2" charset="-78"/>
              </a:rPr>
              <a:t>Minimum Attractive ROR</a:t>
            </a:r>
            <a:r>
              <a:rPr lang="fa-IR" sz="3600" b="1" dirty="0" smtClean="0">
                <a:cs typeface="B Yagut" pitchFamily="2" charset="-78"/>
              </a:rPr>
              <a:t>)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سرمایه گذار در جستجوی نرخ مناسبی برای سرمایه گذاری است. بدیهی است که این نرخ، بیشتر یا حداقل مساوی با نرخ بهره (بانک) است.</a:t>
            </a:r>
          </a:p>
          <a:p>
            <a:pPr algn="just" rtl="1">
              <a:lnSpc>
                <a:spcPct val="150000"/>
              </a:lnSpc>
            </a:pPr>
            <a:r>
              <a:rPr lang="fa-IR" dirty="0" smtClean="0">
                <a:cs typeface="B Yekan" pitchFamily="2" charset="-78"/>
              </a:rPr>
              <a:t>این بدین خاطر است که اگر سرمایه گذار مبلغ سرمایه گذاری را در بانک، سپرده گذاری نماید، بدون تحمل هیچ ریسکی به مبلغ سودی معادل نرخ بهره بانکی خواهد رسید.</a:t>
            </a:r>
          </a:p>
          <a:p>
            <a:pPr algn="just" rtl="1">
              <a:lnSpc>
                <a:spcPct val="150000"/>
              </a:lnSpc>
            </a:pPr>
            <a:endParaRPr lang="fa-IR" dirty="0" smtClean="0">
              <a:cs typeface="B Yekan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197</TotalTime>
  <Words>474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مدیریت مالی</vt:lpstr>
      <vt:lpstr>وظایف مدیریت مالی</vt:lpstr>
      <vt:lpstr>تصمیم گیری در مورد سرمایه گذاری</vt:lpstr>
      <vt:lpstr>تصمیم گیری در مورد تأمین مالی</vt:lpstr>
      <vt:lpstr>تصمیم گیری در مورد تصمیم سود</vt:lpstr>
      <vt:lpstr>اصول پایه در ارزیابی اقتصادی طرحها</vt:lpstr>
      <vt:lpstr>جدول سرمایه گذاری</vt:lpstr>
      <vt:lpstr>نرخ بازگشت سرمایه(Rate Of Return)</vt:lpstr>
      <vt:lpstr>حداقل نرخ جذاب (Minimum Attractive ROR)</vt:lpstr>
      <vt:lpstr>نمونه کاربردی 1</vt:lpstr>
      <vt:lpstr>نمونه کاربردی 2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مدیریت مالی</dc:title>
  <dc:creator>Windows User</dc:creator>
  <cp:lastModifiedBy>sazman</cp:lastModifiedBy>
  <cp:revision>13</cp:revision>
  <dcterms:created xsi:type="dcterms:W3CDTF">2009-07-06T07:16:13Z</dcterms:created>
  <dcterms:modified xsi:type="dcterms:W3CDTF">2009-07-11T07:32:12Z</dcterms:modified>
</cp:coreProperties>
</file>